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7" r:id="rId2"/>
  </p:sldIdLst>
  <p:sldSz cx="12192000" cy="6858000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699EB"/>
    <a:srgbClr val="EA9AD9"/>
    <a:srgbClr val="9DC3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7" d="100"/>
          <a:sy n="107" d="100"/>
        </p:scale>
        <p:origin x="71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>
            <a:extLst>
              <a:ext uri="{FF2B5EF4-FFF2-40B4-BE49-F238E27FC236}">
                <a16:creationId xmlns:a16="http://schemas.microsoft.com/office/drawing/2014/main" id="{3FD599B6-4B99-4418-A2D3-DD7447A1452B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9575" cy="498475"/>
          </a:xfrm>
          <a:prstGeom prst="rect">
            <a:avLst/>
          </a:prstGeom>
        </p:spPr>
        <p:txBody>
          <a:bodyPr vert="horz" lIns="91431" tIns="45715" rIns="91431" bIns="45715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AC4BD737-F4DD-4C24-9A9F-72FB96335579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56039" y="1"/>
            <a:ext cx="2949575" cy="498475"/>
          </a:xfrm>
          <a:prstGeom prst="rect">
            <a:avLst/>
          </a:prstGeom>
        </p:spPr>
        <p:txBody>
          <a:bodyPr vert="horz" lIns="91431" tIns="45715" rIns="91431" bIns="45715" rtlCol="0"/>
          <a:lstStyle>
            <a:lvl1pPr algn="r">
              <a:defRPr sz="1200"/>
            </a:lvl1pPr>
          </a:lstStyle>
          <a:p>
            <a:fld id="{EADD0DE8-4BD0-4E90-A3AA-6DCD1E57998E}" type="datetimeFigureOut">
              <a:rPr kumimoji="1" lang="ja-JP" altLang="en-US" smtClean="0"/>
              <a:t>2025/6/27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FC9BA844-A6AD-4AA6-A0C5-D44405008BC9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440863"/>
            <a:ext cx="2949575" cy="498475"/>
          </a:xfrm>
          <a:prstGeom prst="rect">
            <a:avLst/>
          </a:prstGeom>
        </p:spPr>
        <p:txBody>
          <a:bodyPr vert="horz" lIns="91431" tIns="45715" rIns="91431" bIns="45715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181CEB80-A6F5-446C-BFDA-78F38BC5D57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56039" y="9440863"/>
            <a:ext cx="2949575" cy="498475"/>
          </a:xfrm>
          <a:prstGeom prst="rect">
            <a:avLst/>
          </a:prstGeom>
        </p:spPr>
        <p:txBody>
          <a:bodyPr vert="horz" lIns="91431" tIns="45715" rIns="91431" bIns="45715" rtlCol="0" anchor="b"/>
          <a:lstStyle>
            <a:lvl1pPr algn="r">
              <a:defRPr sz="1200"/>
            </a:lvl1pPr>
          </a:lstStyle>
          <a:p>
            <a:fld id="{0D9EE54A-D4B0-4D62-AF3A-E4FBD4DAC97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6823450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2949786" cy="498693"/>
          </a:xfrm>
          <a:prstGeom prst="rect">
            <a:avLst/>
          </a:prstGeom>
        </p:spPr>
        <p:txBody>
          <a:bodyPr vert="horz" lIns="91431" tIns="45715" rIns="91431" bIns="45715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5839" y="0"/>
            <a:ext cx="2949786" cy="498693"/>
          </a:xfrm>
          <a:prstGeom prst="rect">
            <a:avLst/>
          </a:prstGeom>
        </p:spPr>
        <p:txBody>
          <a:bodyPr vert="horz" lIns="91431" tIns="45715" rIns="91431" bIns="45715" rtlCol="0"/>
          <a:lstStyle>
            <a:lvl1pPr algn="r">
              <a:defRPr sz="1200"/>
            </a:lvl1pPr>
          </a:lstStyle>
          <a:p>
            <a:fld id="{3E3ACDFB-325F-4740-8957-03C6A244041B}" type="datetimeFigureOut">
              <a:rPr kumimoji="1" lang="ja-JP" altLang="en-US" smtClean="0"/>
              <a:t>2025/6/27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3013"/>
            <a:ext cx="5962650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1" tIns="45715" rIns="91431" bIns="45715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721" y="4783307"/>
            <a:ext cx="5445760" cy="3913614"/>
          </a:xfrm>
          <a:prstGeom prst="rect">
            <a:avLst/>
          </a:prstGeom>
        </p:spPr>
        <p:txBody>
          <a:bodyPr vert="horz" lIns="91431" tIns="45715" rIns="91431" bIns="45715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2" y="9440647"/>
            <a:ext cx="2949786" cy="498692"/>
          </a:xfrm>
          <a:prstGeom prst="rect">
            <a:avLst/>
          </a:prstGeom>
        </p:spPr>
        <p:txBody>
          <a:bodyPr vert="horz" lIns="91431" tIns="45715" rIns="91431" bIns="45715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5839" y="9440647"/>
            <a:ext cx="2949786" cy="498692"/>
          </a:xfrm>
          <a:prstGeom prst="rect">
            <a:avLst/>
          </a:prstGeom>
        </p:spPr>
        <p:txBody>
          <a:bodyPr vert="horz" lIns="91431" tIns="45715" rIns="91431" bIns="45715" rtlCol="0" anchor="b"/>
          <a:lstStyle>
            <a:lvl1pPr algn="r">
              <a:defRPr sz="1200"/>
            </a:lvl1pPr>
          </a:lstStyle>
          <a:p>
            <a:fld id="{05132E78-11C7-4F4D-B1F0-050E3F94EC6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9808672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091E057-3663-4532-BDD0-1062402008F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4B4288F7-1F28-4402-A9FA-2E70E78CAE7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E785BF1-AA56-4725-B731-59D8801F43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A98D30-6E3C-47B9-A7DD-1C9E70EE2289}" type="datetimeFigureOut">
              <a:rPr kumimoji="1" lang="ja-JP" altLang="en-US" smtClean="0"/>
              <a:t>2025/6/27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9C96E97F-08F7-4424-8F30-66017F4E8A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BB9CB36-A533-4BA6-9C47-000A43EBCC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84BCB-C73C-492B-9BF6-CF6B25514EB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41162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B4EDC1C-68F1-4116-BE6B-40BEFA4C77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6BD6F7C5-ACF6-43F8-94FC-C668B4942B2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F6CF05F-7CA9-4E34-AF99-D07ED326AF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A98D30-6E3C-47B9-A7DD-1C9E70EE2289}" type="datetimeFigureOut">
              <a:rPr kumimoji="1" lang="ja-JP" altLang="en-US" smtClean="0"/>
              <a:t>2025/6/27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873CBD5-5483-445E-8D3A-E8E95BDB58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C700221-9460-44C1-B1E0-838616A81B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84BCB-C73C-492B-9BF6-CF6B25514EB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353898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1306292C-E897-4C06-98A0-9A51820F1C1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FC56E612-4A5B-42C7-94CC-403BD9BED46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A67D689-D43F-4479-BA3A-3F20673354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A98D30-6E3C-47B9-A7DD-1C9E70EE2289}" type="datetimeFigureOut">
              <a:rPr kumimoji="1" lang="ja-JP" altLang="en-US" smtClean="0"/>
              <a:t>2025/6/27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47DEC67-4632-446F-A565-28CE9DE652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C9B6286-FF61-4A0E-9DCA-F915B699D4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84BCB-C73C-492B-9BF6-CF6B25514EB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262074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EB9EE1C-F254-470B-9830-8E2C784685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C2A9FEE9-8459-437D-B571-550DCDDF6F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894D06A-C073-4D02-BA23-01DE769702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A98D30-6E3C-47B9-A7DD-1C9E70EE2289}" type="datetimeFigureOut">
              <a:rPr kumimoji="1" lang="ja-JP" altLang="en-US" smtClean="0"/>
              <a:t>2025/6/27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0BEF65CF-7736-47D7-B7E9-858FB3E12E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96B8121-250C-4BDE-8004-EECFB58D52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84BCB-C73C-492B-9BF6-CF6B25514EB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132254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A640AB3-494A-4661-A4A6-84CAFE02EF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DCD7E58-93A2-484B-94D4-C1B552E5F6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608371D-33DF-469A-94B3-75C84252B7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A98D30-6E3C-47B9-A7DD-1C9E70EE2289}" type="datetimeFigureOut">
              <a:rPr kumimoji="1" lang="ja-JP" altLang="en-US" smtClean="0"/>
              <a:t>2025/6/27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2434514-D3BB-4D12-AE29-83A069943C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CFEF4B9-8CE6-4E1C-976C-3D1F973A74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84BCB-C73C-492B-9BF6-CF6B25514EB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060475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E63AE96-E813-4BA0-B8A1-5F2EB9D62A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F68DEE68-6BED-4C14-B163-649AAABE1CF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55B3AF2F-6105-4B0F-B424-2C44A288BE5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1C17C46E-5AF9-4B1F-AAA4-415F6DDFB9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A98D30-6E3C-47B9-A7DD-1C9E70EE2289}" type="datetimeFigureOut">
              <a:rPr kumimoji="1" lang="ja-JP" altLang="en-US" smtClean="0"/>
              <a:t>2025/6/27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01A127C1-DED2-477D-9B6F-B7047BDE20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9B3FAAA5-1CF8-4942-ADFC-45C7F660E9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84BCB-C73C-492B-9BF6-CF6B25514EB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494889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FB72BC9-8C5B-4B5D-B6F6-28C5E75FF0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0D30001E-DB7B-4C0A-A5A3-ABF4026F91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DB09DCE9-638B-42CF-BA87-F4095D5479D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FCB9D155-4CF5-4116-8C0B-3461FAA770C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DF45ABAF-9134-45FA-B268-519826EE0EA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331700C0-A43C-4265-ACE1-C7E5A13578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A98D30-6E3C-47B9-A7DD-1C9E70EE2289}" type="datetimeFigureOut">
              <a:rPr kumimoji="1" lang="ja-JP" altLang="en-US" smtClean="0"/>
              <a:t>2025/6/27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C40ECBA0-B896-4306-BC0E-3D5E56EF4D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6BA554B9-BD6D-4865-8B69-99C3F955D9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84BCB-C73C-492B-9BF6-CF6B25514EB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294647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4FEAB79-6579-43C5-A314-E23C760D3E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16CE9643-B37E-4B20-AFDE-5F842875F9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A98D30-6E3C-47B9-A7DD-1C9E70EE2289}" type="datetimeFigureOut">
              <a:rPr kumimoji="1" lang="ja-JP" altLang="en-US" smtClean="0"/>
              <a:t>2025/6/27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582D8130-5D55-4A95-9329-7B6E77649C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37B202C5-AF79-407E-894B-ED04C47329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84BCB-C73C-492B-9BF6-CF6B25514EB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771482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CEADC3FE-317C-4748-8085-0E78AC2524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A98D30-6E3C-47B9-A7DD-1C9E70EE2289}" type="datetimeFigureOut">
              <a:rPr kumimoji="1" lang="ja-JP" altLang="en-US" smtClean="0"/>
              <a:t>2025/6/27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0D84B83E-1B3B-481E-BE73-AD9B87C745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DFA71423-9838-41F7-A9A4-36033AFBE5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84BCB-C73C-492B-9BF6-CF6B25514EB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454024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0721811-0E5A-409F-A4B5-48BA4CCCED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F59D227-E681-4D9C-8D22-1A6464D596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66392F4C-54EB-42E5-BFB5-356EAECB9F6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0EEA0F13-6F8D-4E44-840A-063C48D925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A98D30-6E3C-47B9-A7DD-1C9E70EE2289}" type="datetimeFigureOut">
              <a:rPr kumimoji="1" lang="ja-JP" altLang="en-US" smtClean="0"/>
              <a:t>2025/6/27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E9D7441C-7360-4D0D-83CC-71C3054011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64DE07D3-EEE2-4754-A990-AF99CEE572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84BCB-C73C-492B-9BF6-CF6B25514EB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374974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CB3B4D0-6862-431C-9FD5-72E08DFF16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F0B61371-AA3C-4154-B2FC-7F3141EDE32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0AC63171-7493-436A-8E4C-0DF11C9DC5D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F1E3B4D3-0FE9-44C7-B575-CABAD9006D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A98D30-6E3C-47B9-A7DD-1C9E70EE2289}" type="datetimeFigureOut">
              <a:rPr kumimoji="1" lang="ja-JP" altLang="en-US" smtClean="0"/>
              <a:t>2025/6/27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44C35DD-FECB-4751-85F4-704467D6BA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15E24A6A-956D-4C38-AA2B-3782374C27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84BCB-C73C-492B-9BF6-CF6B25514EB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993478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F0A1B3F7-F259-44B8-89E5-F2E06432B1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366A355-D160-49B5-90BB-A7919C2944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4FA0CFA-7809-4CA0-BFF0-D13E55D8E51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A98D30-6E3C-47B9-A7DD-1C9E70EE2289}" type="datetimeFigureOut">
              <a:rPr kumimoji="1" lang="ja-JP" altLang="en-US" smtClean="0"/>
              <a:t>2025/6/27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0AADACBC-90AD-4580-96C1-3A635207C8F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CF650DA-453B-4687-9BAE-9972AEC95D0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84BCB-C73C-492B-9BF6-CF6B25514EB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728931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BE37AEF-BA76-4DE4-A941-CD535E1987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7905" y="116542"/>
            <a:ext cx="11501718" cy="1013012"/>
          </a:xfrm>
          <a:solidFill>
            <a:srgbClr val="B699EB"/>
          </a:solidFill>
        </p:spPr>
        <p:txBody>
          <a:bodyPr>
            <a:noAutofit/>
          </a:bodyPr>
          <a:lstStyle/>
          <a:p>
            <a:r>
              <a:rPr kumimoji="1" lang="ja-JP" altLang="en-US" sz="4200" b="1" dirty="0">
                <a:solidFill>
                  <a:schemeClr val="bg1"/>
                </a:solidFill>
              </a:rPr>
              <a:t>オンライン資格確認・医療</a:t>
            </a:r>
            <a:r>
              <a:rPr kumimoji="1" lang="en-US" altLang="ja-JP" sz="4200" b="1" dirty="0">
                <a:solidFill>
                  <a:schemeClr val="bg1"/>
                </a:solidFill>
              </a:rPr>
              <a:t>DX</a:t>
            </a:r>
            <a:r>
              <a:rPr kumimoji="1" lang="ja-JP" altLang="en-US" sz="4200" b="1" dirty="0">
                <a:solidFill>
                  <a:schemeClr val="bg1"/>
                </a:solidFill>
              </a:rPr>
              <a:t>推進について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734E881-4D87-4880-9B0C-D67CD2E0BB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7905" y="1129554"/>
            <a:ext cx="11501719" cy="5611905"/>
          </a:xfrm>
          <a:ln w="38100">
            <a:solidFill>
              <a:srgbClr val="B699EB"/>
            </a:solidFill>
          </a:ln>
        </p:spPr>
        <p:txBody>
          <a:bodyPr>
            <a:normAutofit fontScale="40000" lnSpcReduction="20000"/>
          </a:bodyPr>
          <a:lstStyle/>
          <a:p>
            <a:pPr marL="0" indent="0">
              <a:buNone/>
            </a:pPr>
            <a:endParaRPr kumimoji="1" lang="en-US" altLang="ja-JP" sz="1200" dirty="0">
              <a:latin typeface="+mn-ea"/>
            </a:endParaRPr>
          </a:p>
          <a:p>
            <a:pPr marL="0" indent="0">
              <a:buNone/>
            </a:pPr>
            <a:endParaRPr kumimoji="1" lang="en-US" altLang="ja-JP" sz="3100" dirty="0">
              <a:latin typeface="+mn-ea"/>
            </a:endParaRPr>
          </a:p>
          <a:p>
            <a:pPr marL="0" indent="0">
              <a:buNone/>
            </a:pPr>
            <a:r>
              <a:rPr kumimoji="1" lang="ja-JP" altLang="en-US" sz="8000" dirty="0">
                <a:latin typeface="+mn-ea"/>
              </a:rPr>
              <a:t>ア 医師等が診療を実施する診察室等において、オンライン</a:t>
            </a:r>
            <a:endParaRPr kumimoji="1" lang="en-US" altLang="ja-JP" sz="8000" dirty="0">
              <a:latin typeface="+mn-ea"/>
            </a:endParaRPr>
          </a:p>
          <a:p>
            <a:pPr marL="0" indent="0">
              <a:buNone/>
            </a:pPr>
            <a:r>
              <a:rPr kumimoji="1" lang="ja-JP" altLang="en-US" sz="8000" dirty="0">
                <a:latin typeface="+mn-ea"/>
              </a:rPr>
              <a:t>　資格確認等システムにより取得した診療情報等を活用して</a:t>
            </a:r>
            <a:endParaRPr kumimoji="1" lang="en-US" altLang="ja-JP" sz="8000" dirty="0">
              <a:latin typeface="+mn-ea"/>
            </a:endParaRPr>
          </a:p>
          <a:p>
            <a:pPr marL="0" indent="0">
              <a:buNone/>
            </a:pPr>
            <a:r>
              <a:rPr kumimoji="1" lang="ja-JP" altLang="en-US" sz="8000" dirty="0">
                <a:latin typeface="+mn-ea"/>
              </a:rPr>
              <a:t>　診療を実施しています。 </a:t>
            </a:r>
            <a:endParaRPr kumimoji="1" lang="en-US" altLang="ja-JP" sz="8000" dirty="0">
              <a:latin typeface="+mn-ea"/>
            </a:endParaRPr>
          </a:p>
          <a:p>
            <a:pPr marL="0" indent="0">
              <a:buNone/>
            </a:pPr>
            <a:endParaRPr kumimoji="1" lang="ja-JP" altLang="en-US" sz="8000" dirty="0">
              <a:latin typeface="+mn-ea"/>
            </a:endParaRPr>
          </a:p>
          <a:p>
            <a:pPr marL="0" indent="0">
              <a:buNone/>
            </a:pPr>
            <a:r>
              <a:rPr kumimoji="1" lang="ja-JP" altLang="en-US" sz="8000" dirty="0">
                <a:latin typeface="+mn-ea"/>
              </a:rPr>
              <a:t>イ マイナ保険証を促進する等、医療ＤＸを通じて質の高い</a:t>
            </a:r>
            <a:endParaRPr kumimoji="1" lang="en-US" altLang="ja-JP" sz="8000" dirty="0">
              <a:latin typeface="+mn-ea"/>
            </a:endParaRPr>
          </a:p>
          <a:p>
            <a:pPr marL="0" indent="0">
              <a:buNone/>
            </a:pPr>
            <a:r>
              <a:rPr kumimoji="1" lang="ja-JP" altLang="en-US" sz="8000" dirty="0">
                <a:latin typeface="+mn-ea"/>
              </a:rPr>
              <a:t>　 医療を提供できるよう取り組んでいます。 </a:t>
            </a:r>
            <a:endParaRPr kumimoji="1" lang="en-US" altLang="ja-JP" sz="8000" dirty="0">
              <a:latin typeface="+mn-ea"/>
            </a:endParaRPr>
          </a:p>
          <a:p>
            <a:pPr marL="0" indent="0">
              <a:buNone/>
            </a:pPr>
            <a:endParaRPr kumimoji="1" lang="ja-JP" altLang="en-US" sz="8000" dirty="0">
              <a:latin typeface="+mn-ea"/>
            </a:endParaRPr>
          </a:p>
          <a:p>
            <a:pPr marL="0" indent="0">
              <a:buNone/>
            </a:pPr>
            <a:r>
              <a:rPr kumimoji="1" lang="ja-JP" altLang="en-US" sz="8000" dirty="0">
                <a:latin typeface="+mn-ea"/>
              </a:rPr>
              <a:t>ウ 電子カルテ情報共有サービスの導入検討等を含め、医療</a:t>
            </a:r>
            <a:endParaRPr kumimoji="1" lang="en-US" altLang="ja-JP" sz="8000" dirty="0">
              <a:latin typeface="+mn-ea"/>
            </a:endParaRPr>
          </a:p>
          <a:p>
            <a:pPr marL="0" indent="0">
              <a:buNone/>
            </a:pPr>
            <a:r>
              <a:rPr kumimoji="1" lang="ja-JP" altLang="en-US" sz="8000" dirty="0">
                <a:latin typeface="+mn-ea"/>
              </a:rPr>
              <a:t>　ＤＸにかかる取組を実施しています。</a:t>
            </a:r>
            <a:endParaRPr kumimoji="1" lang="en-US" altLang="ja-JP" sz="8000" dirty="0">
              <a:latin typeface="+mn-ea"/>
            </a:endParaRPr>
          </a:p>
          <a:p>
            <a:pPr marL="0" indent="0" algn="ctr">
              <a:buNone/>
            </a:pPr>
            <a:r>
              <a:rPr kumimoji="1" lang="ja-JP" altLang="en-US" sz="8000" dirty="0">
                <a:latin typeface="+mn-ea"/>
              </a:rPr>
              <a:t>　　　　　　　　　　　　</a:t>
            </a:r>
            <a:endParaRPr kumimoji="1" lang="en-US" altLang="ja-JP" sz="7200" dirty="0">
              <a:latin typeface="+mn-ea"/>
            </a:endParaRPr>
          </a:p>
          <a:p>
            <a:pPr marL="0" indent="0">
              <a:buNone/>
            </a:pPr>
            <a:r>
              <a:rPr kumimoji="1" lang="ja-JP" altLang="en-US" sz="7200" dirty="0">
                <a:latin typeface="+mn-ea"/>
              </a:rPr>
              <a:t>　　　　　　　地方独立行政法人玉野医療センター　たまの病院　　</a:t>
            </a:r>
          </a:p>
        </p:txBody>
      </p:sp>
    </p:spTree>
    <p:extLst>
      <p:ext uri="{BB962C8B-B14F-4D97-AF65-F5344CB8AC3E}">
        <p14:creationId xmlns:p14="http://schemas.microsoft.com/office/powerpoint/2010/main" val="5114296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129</TotalTime>
  <Words>123</Words>
  <Application>Microsoft Office PowerPoint</Application>
  <PresentationFormat>ワイド画面</PresentationFormat>
  <Paragraphs>14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游ゴシック</vt:lpstr>
      <vt:lpstr>游ゴシック Light</vt:lpstr>
      <vt:lpstr>Arial</vt:lpstr>
      <vt:lpstr>Office テーマ</vt:lpstr>
      <vt:lpstr>オンライン資格確認・医療DX推進について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医療安全対策を実施しています。</dc:title>
  <dc:creator>SSIUser@TAMANOHP</dc:creator>
  <cp:lastModifiedBy>SSIUser@TAMANOHP</cp:lastModifiedBy>
  <cp:revision>18</cp:revision>
  <cp:lastPrinted>2025-06-27T08:44:13Z</cp:lastPrinted>
  <dcterms:created xsi:type="dcterms:W3CDTF">2025-05-24T04:27:40Z</dcterms:created>
  <dcterms:modified xsi:type="dcterms:W3CDTF">2025-06-27T08:58:27Z</dcterms:modified>
</cp:coreProperties>
</file>